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500" r:id="rId3"/>
    <p:sldId id="586" r:id="rId4"/>
    <p:sldId id="590" r:id="rId5"/>
    <p:sldId id="551" r:id="rId6"/>
    <p:sldId id="591" r:id="rId7"/>
    <p:sldId id="557" r:id="rId8"/>
    <p:sldId id="587" r:id="rId9"/>
    <p:sldId id="584" r:id="rId10"/>
    <p:sldId id="504" r:id="rId11"/>
    <p:sldId id="571" r:id="rId12"/>
    <p:sldId id="592" r:id="rId13"/>
    <p:sldId id="575" r:id="rId14"/>
    <p:sldId id="576" r:id="rId15"/>
    <p:sldId id="577" r:id="rId16"/>
    <p:sldId id="578" r:id="rId17"/>
    <p:sldId id="579" r:id="rId18"/>
    <p:sldId id="580" r:id="rId19"/>
    <p:sldId id="593" r:id="rId20"/>
    <p:sldId id="581" r:id="rId21"/>
    <p:sldId id="588" r:id="rId22"/>
    <p:sldId id="589" r:id="rId23"/>
    <p:sldId id="594" r:id="rId24"/>
    <p:sldId id="595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496A0"/>
    <a:srgbClr val="A8AE37"/>
    <a:srgbClr val="E6883C"/>
    <a:srgbClr val="AAAE00"/>
    <a:srgbClr val="F7A843"/>
    <a:srgbClr val="B68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9" autoAdjust="0"/>
    <p:restoredTop sz="87596" autoAdjust="0"/>
  </p:normalViewPr>
  <p:slideViewPr>
    <p:cSldViewPr snapToGrid="0" snapToObjects="1">
      <p:cViewPr varScale="1">
        <p:scale>
          <a:sx n="100" d="100"/>
          <a:sy n="100" d="100"/>
        </p:scale>
        <p:origin x="216" y="-720"/>
      </p:cViewPr>
      <p:guideLst>
        <p:guide orient="horz" pos="2184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82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3F248B-2A21-412E-8957-A173CC707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C2267-3BCE-4101-BFAE-62FD6D9EA8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981DFD-D079-401E-BD29-F30745A9E8B7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B23F7-FC36-4429-B22F-AC18C824D7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8C909-9FFB-4667-9D17-D53F470E81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CE6718-D7C2-401A-9299-DA5B97EDF1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8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260F37-0197-4144-9F89-88758CF8CCF7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87793-59FD-DC4A-A85F-68D848F35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3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7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9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9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data showing the back-to-school surge</a:t>
            </a:r>
          </a:p>
          <a:p>
            <a:r>
              <a:rPr lang="en-US" dirty="0"/>
              <a:t>What is the source – need to update this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data showing that children are now a higher percentage of the total reported cases.</a:t>
            </a:r>
          </a:p>
          <a:p>
            <a:r>
              <a:rPr lang="en-US" dirty="0"/>
              <a:t>https://www.aap.org/en/pages/2019-novel-coronavirus-covid-19-infections/children-and-covid-19-state-level-data-report/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5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Ohio data on hospitalizations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ICU and 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8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Deaths</a:t>
            </a:r>
          </a:p>
          <a:p>
            <a:endParaRPr lang="en-US" dirty="0"/>
          </a:p>
          <a:p>
            <a:r>
              <a:rPr lang="en-US" dirty="0"/>
              <a:t>https://coronavirus.ohio.gov/wps/portal/gov/covid-19/dashboards/key-metrics/mortality - source for the number of child deaths in Ohio</a:t>
            </a:r>
          </a:p>
          <a:p>
            <a:r>
              <a:rPr lang="en-US" dirty="0"/>
              <a:t>https://covid.cdc.gov/covid-data-tracker/#demographics – source for US </a:t>
            </a:r>
            <a:r>
              <a:rPr lang="en-US" dirty="0" err="1"/>
              <a:t>pediatrc</a:t>
            </a:r>
            <a:r>
              <a:rPr lang="en-US" dirty="0"/>
              <a:t>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87793-59FD-DC4A-A85F-68D848F355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5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B6AF-C028-584B-81D8-4B1088103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1564" y="987425"/>
            <a:ext cx="3932237" cy="120156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12AFF-447A-9D45-861D-5CD93BC8B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75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9C46E-8180-1049-9512-8E0980962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4" y="2393329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3D7779F8-A0E3-FF42-9A9D-B45FBC279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/>
              <a:t>dayton children’s </a:t>
            </a:r>
            <a:fld id="{B05EB6F5-AE01-404B-8695-7AF4CE3C0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2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D05F2-D7CE-B742-B6A3-7C40F0F25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dayton children’s </a:t>
            </a:r>
            <a:fld id="{B05EB6F5-AE01-404B-8695-7AF4CE3C0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29CD6A-067C-4344-BA00-FC0098C8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1"/>
            <a:ext cx="6584594" cy="73515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chart headline goes here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8595015-3703-C147-BF68-2C8603B5885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9788" y="1533526"/>
            <a:ext cx="10090150" cy="43608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5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9E54-EC93-5C42-92E0-BA282B608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0087" y="3429000"/>
            <a:ext cx="4572001" cy="118192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325BC-F3D4-6748-BFFF-B0EE1B3697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60" y="4730432"/>
            <a:ext cx="4486656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DD0F0A4-6E7F-F645-BA6C-4766759AEA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7D554-69A2-E64C-9D59-CEA8B842A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712" y="1549821"/>
            <a:ext cx="1596754" cy="15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FD7DD96F-52F1-8C46-8AAA-EB8FDD9F87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155" y="3774353"/>
            <a:ext cx="6380527" cy="616729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E1BC0-3FE0-AB4B-BEBA-3BECA278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9969B-D974-2445-93ED-4DE88017F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9304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B6FB-308F-7941-8025-EF3F03FA0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dayton children’s </a:t>
            </a:r>
            <a:fld id="{B05EB6F5-AE01-404B-8695-7AF4CE3C0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1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4" r:id="rId2"/>
    <p:sldLayoutId id="214748369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DDBC61-503F-4B9D-B7EC-FAF6F5314B20}"/>
              </a:ext>
            </a:extLst>
          </p:cNvPr>
          <p:cNvSpPr txBox="1">
            <a:spLocks/>
          </p:cNvSpPr>
          <p:nvPr/>
        </p:nvSpPr>
        <p:spPr>
          <a:xfrm>
            <a:off x="6051885" y="4881506"/>
            <a:ext cx="6095999" cy="11857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br>
              <a:rPr lang="en-US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Adam Mezoff MD, CPE, NASPGHN-F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chief medical officer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VP for medical affairs and health care transformation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6EA5200-FC0F-47A7-A477-C069DF4D81D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20336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9782F1-A6DB-45F1-980C-0A98D9B594C5}"/>
              </a:ext>
            </a:extLst>
          </p:cNvPr>
          <p:cNvSpPr txBox="1"/>
          <p:nvPr/>
        </p:nvSpPr>
        <p:spPr>
          <a:xfrm>
            <a:off x="6140118" y="3487821"/>
            <a:ext cx="600776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b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</a:p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5-11 years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0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how sick do children get?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600700" y="1223368"/>
            <a:ext cx="0" cy="3932832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14092" y="1407220"/>
            <a:ext cx="1907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one third of adolescents who had to be hospitalized for COVID-19 required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care.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5586" y="5757094"/>
            <a:ext cx="46110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Havers FP, MMWR. 2021;70:851–7.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Murthy BP. MMWR 2021;70:1206–1213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A5A5A5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10</a:t>
            </a:fld>
            <a:endParaRPr lang="en-US" dirty="0">
              <a:solidFill>
                <a:srgbClr val="A5A5A5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C4CA92-1035-448A-B310-5A19517B1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7" y="1407220"/>
            <a:ext cx="2283566" cy="22899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54F08F-F765-4D80-9257-94A8E3066475}"/>
              </a:ext>
            </a:extLst>
          </p:cNvPr>
          <p:cNvSpPr/>
          <p:nvPr/>
        </p:nvSpPr>
        <p:spPr>
          <a:xfrm>
            <a:off x="887887" y="3714811"/>
            <a:ext cx="2283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3"/>
                </a:solidFill>
              </a:rPr>
              <a:t>1/3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06791" y="1407219"/>
            <a:ext cx="2797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in twenty of those hospitalized require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intubation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tube placed down the child’s throat connected to a machine that helps them breathe).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C4CA92-1035-448A-B310-5A19517B1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87" y="1407219"/>
            <a:ext cx="2283566" cy="22899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54F08F-F765-4D80-9257-94A8E3066475}"/>
              </a:ext>
            </a:extLst>
          </p:cNvPr>
          <p:cNvSpPr/>
          <p:nvPr/>
        </p:nvSpPr>
        <p:spPr>
          <a:xfrm>
            <a:off x="5980587" y="3714810"/>
            <a:ext cx="2283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3"/>
                </a:solidFill>
              </a:rPr>
              <a:t>1/20</a:t>
            </a:r>
          </a:p>
        </p:txBody>
      </p:sp>
      <p:pic>
        <p:nvPicPr>
          <p:cNvPr id="12" name="Picture 11" descr="IncreaseHospitalizationIcon.png">
            <a:extLst>
              <a:ext uri="{FF2B5EF4-FFF2-40B4-BE49-F238E27FC236}">
                <a16:creationId xmlns:a16="http://schemas.microsoft.com/office/drawing/2014/main" id="{D55D6805-74B0-448C-8AAC-D3BE5C5A0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1" y="1407220"/>
            <a:ext cx="2345765" cy="23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8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how sick do children get?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11</a:t>
            </a:fld>
            <a:endParaRPr lang="en-US" dirty="0">
              <a:solidFill>
                <a:srgbClr val="A5A5A5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92E46F-4574-47C2-B37D-3444D1232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21178"/>
              </p:ext>
            </p:extLst>
          </p:nvPr>
        </p:nvGraphicFramePr>
        <p:xfrm>
          <a:off x="984394" y="1716324"/>
          <a:ext cx="10540497" cy="462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499">
                  <a:extLst>
                    <a:ext uri="{9D8B030D-6E8A-4147-A177-3AD203B41FA5}">
                      <a16:colId xmlns:a16="http://schemas.microsoft.com/office/drawing/2014/main" val="3842139490"/>
                    </a:ext>
                  </a:extLst>
                </a:gridCol>
                <a:gridCol w="2325601">
                  <a:extLst>
                    <a:ext uri="{9D8B030D-6E8A-4147-A177-3AD203B41FA5}">
                      <a16:colId xmlns:a16="http://schemas.microsoft.com/office/drawing/2014/main" val="174160922"/>
                    </a:ext>
                  </a:extLst>
                </a:gridCol>
                <a:gridCol w="4701397">
                  <a:extLst>
                    <a:ext uri="{9D8B030D-6E8A-4147-A177-3AD203B41FA5}">
                      <a16:colId xmlns:a16="http://schemas.microsoft.com/office/drawing/2014/main" val="3955468380"/>
                    </a:ext>
                  </a:extLst>
                </a:gridCol>
              </a:tblGrid>
              <a:tr h="608419">
                <a:tc>
                  <a:txBody>
                    <a:bodyPr/>
                    <a:lstStyle/>
                    <a:p>
                      <a:r>
                        <a:rPr lang="en-US" sz="2800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pediatric deaths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span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51228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January 1, 2021– October 3,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50119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Influenza (flu)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110 – 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2016-2020 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(yearly vaccine reduces numbers)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200137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Varicella (chickenpox)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1970 – 1994 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(now controlled by vaccine)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25208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Rotavirus (intestinal illness)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1999-2007 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(now controlled by vaccine)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442954"/>
                  </a:ext>
                </a:extLst>
              </a:tr>
              <a:tr h="6084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Rubella (German measles)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1966-1968 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(now controlled by vaccine)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63488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DDB4FCD-092A-489D-8FF3-1ADB37EF3FF3}"/>
              </a:ext>
            </a:extLst>
          </p:cNvPr>
          <p:cNvSpPr/>
          <p:nvPr/>
        </p:nvSpPr>
        <p:spPr bwMode="auto">
          <a:xfrm>
            <a:off x="984396" y="1088133"/>
            <a:ext cx="4484751" cy="464220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14 children have died in Ohio from COVID-19</a:t>
            </a:r>
          </a:p>
        </p:txBody>
      </p:sp>
    </p:spTree>
    <p:extLst>
      <p:ext uri="{BB962C8B-B14F-4D97-AF65-F5344CB8AC3E}">
        <p14:creationId xmlns:p14="http://schemas.microsoft.com/office/powerpoint/2010/main" val="148053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5406929"/>
            <a:ext cx="10179665" cy="735153"/>
          </a:xfrm>
        </p:spPr>
        <p:txBody>
          <a:bodyPr/>
          <a:lstStyle/>
          <a:p>
            <a:r>
              <a:rPr lang="en-US" sz="3600" dirty="0"/>
              <a:t>Pfizer’s vaccine trials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12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4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1304113" cy="735153"/>
          </a:xfrm>
        </p:spPr>
        <p:txBody>
          <a:bodyPr/>
          <a:lstStyle/>
          <a:p>
            <a:r>
              <a:rPr lang="en-US" sz="3600" dirty="0"/>
              <a:t>vaccine trials in children ages 5-11</a:t>
            </a:r>
            <a:endParaRPr lang="en-US" sz="3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23302" y="159892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00438" y="1598921"/>
            <a:ext cx="68584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Children have different immune systems from adults.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Knowing this, Pfizer tested varying doses in trials of </a:t>
            </a:r>
            <a:b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children 5 to 11.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Kids, it turns out,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a strong immune response even to lower doses.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trial used a 10-microgram dose. Those 12 years and older received a 30-microgram dose.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trial included: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2,268 participants ages 5 to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wo-dose regimen of the vaccine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dministered 21 days apart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13</a:t>
            </a:fld>
            <a:endParaRPr lang="en-US" dirty="0">
              <a:solidFill>
                <a:srgbClr val="A5A5A5"/>
              </a:solidFill>
            </a:endParaRPr>
          </a:p>
        </p:txBody>
      </p:sp>
      <p:pic>
        <p:nvPicPr>
          <p:cNvPr id="3" name="Picture 2" descr="ChildVaccine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7" y="1598921"/>
            <a:ext cx="3177032" cy="31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Is the COVID vaccine safe?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14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0DFC9-D449-457E-A43A-E33A427E0456}"/>
              </a:ext>
            </a:extLst>
          </p:cNvPr>
          <p:cNvSpPr/>
          <p:nvPr/>
        </p:nvSpPr>
        <p:spPr bwMode="auto">
          <a:xfrm>
            <a:off x="976446" y="1013732"/>
            <a:ext cx="7947814" cy="382163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According to Dr. Robert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Frenck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, vaccine researcher, Cincinnati Children’s Hospital:</a:t>
            </a:r>
            <a:endParaRPr kumimoji="0" lang="en-US" sz="13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WordCloud_1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1" y="1613652"/>
            <a:ext cx="4927600" cy="4742699"/>
          </a:xfrm>
          <a:prstGeom prst="rect">
            <a:avLst/>
          </a:prstGeom>
        </p:spPr>
      </p:pic>
      <p:pic>
        <p:nvPicPr>
          <p:cNvPr id="10" name="Picture 9" descr="WordCloud_2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7" y="1714500"/>
            <a:ext cx="5482336" cy="42716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8000" y="2459334"/>
            <a:ext cx="359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“Beyond the clinical trials now, we've given literally hundreds of millions of doses of vaccine to adults and teenagers throughout the country."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7560" y="2319276"/>
            <a:ext cx="3571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cs typeface="Arial"/>
              </a:rPr>
              <a:t>"If we haven't seen</a:t>
            </a:r>
            <a:br>
              <a:rPr lang="en-US" sz="1600" b="1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cs typeface="Arial"/>
              </a:rPr>
              <a:t> anything with the hundreds </a:t>
            </a:r>
            <a:br>
              <a:rPr lang="en-US" sz="1600" b="1" dirty="0">
                <a:solidFill>
                  <a:srgbClr val="FFFFFF"/>
                </a:solidFill>
                <a:effectLst/>
                <a:latin typeface="Arial"/>
                <a:cs typeface="Arial"/>
              </a:rPr>
            </a:b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cs typeface="Arial"/>
              </a:rPr>
              <a:t>of millions of doses, we're not going to see anything -- so I think parents should feel comfortable that this vaccine has been given to…. hundreds of millions of people, and that it continues to show a very good safety profile.“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u="none" strike="noStrike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83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Does the COVID vaccine work?</a:t>
            </a:r>
            <a:endParaRPr lang="en-US" sz="3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14240" y="159892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55201" y="2209841"/>
            <a:ext cx="63271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YES!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immune response in children 5-11 given the vaccine was similar to the response in children 12-17.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children who have been vaccinated have been admitted to Dayton Children’s Hospital. </a:t>
            </a:r>
            <a:endParaRPr lang="en-US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15</a:t>
            </a:fld>
            <a:endParaRPr lang="en-US" dirty="0">
              <a:solidFill>
                <a:srgbClr val="A5A5A5"/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7DD424F-81C4-4D85-B56A-85A34EC5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8" y="1609862"/>
            <a:ext cx="3660160" cy="36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0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side effects of the vaccine in children 5-11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16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0BDAC-C0AF-42AD-9375-2E76A01D28AF}"/>
              </a:ext>
            </a:extLst>
          </p:cNvPr>
          <p:cNvSpPr/>
          <p:nvPr/>
        </p:nvSpPr>
        <p:spPr bwMode="auto">
          <a:xfrm>
            <a:off x="976446" y="1013732"/>
            <a:ext cx="7954901" cy="423391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According to Dr. Robert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Frenck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, vaccine researcher, Cincinnati Children’s Hospital:</a:t>
            </a:r>
            <a:endParaRPr kumimoji="0" lang="en-US" sz="13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14240" y="176402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7760" y="2120172"/>
            <a:ext cx="63271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effects in children mirrored exactly what we saw in adults, lasting a day or two.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at injection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common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6928A-0367-42A3-831F-939F92F2F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9" y="1764021"/>
            <a:ext cx="3686710" cy="3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side effects of the vaccine in children 5-11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17</a:t>
            </a:fld>
            <a:endParaRPr lang="en-US" dirty="0">
              <a:solidFill>
                <a:srgbClr val="A5A5A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14240" y="176402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7760" y="2019400"/>
            <a:ext cx="63271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have been reports of a rare heart inflammation called myocarditis with the second dose of both Moderna and Pfizer vaccines.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Myocarditis means swelling of the muscles of the heart.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likelihood is a few per 100,000.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about a 99.999% chance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this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happen.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have been almost all in teenage boys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cases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with ibuprofen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recovered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5C057-8071-4524-B53E-5BA10932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5" y="1764020"/>
            <a:ext cx="3687244" cy="36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vaccine combinations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18</a:t>
            </a:fld>
            <a:endParaRPr lang="en-US" dirty="0">
              <a:solidFill>
                <a:srgbClr val="A5A5A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14240" y="176402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59788" y="2331074"/>
            <a:ext cx="63271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vaccines can be given at the same time as other vaccines, including the flu vaccine.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don’t feel comfortable with that, the COVID-19 booster should take priority righ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now.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we begin to see flu in the community, the flu shot becomes more important.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" y="1764020"/>
            <a:ext cx="3686710" cy="36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7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5406929"/>
            <a:ext cx="10179665" cy="735153"/>
          </a:xfrm>
        </p:spPr>
        <p:txBody>
          <a:bodyPr/>
          <a:lstStyle/>
          <a:p>
            <a:r>
              <a:rPr lang="en-US" sz="3600" dirty="0"/>
              <a:t>should I get my child vaccinated?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19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6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887887" y="1598920"/>
            <a:ext cx="11203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90563" algn="l"/>
                <a:tab pos="5486400" algn="l"/>
                <a:tab pos="6289675" algn="l"/>
              </a:tabLst>
            </a:pPr>
            <a:endParaRPr lang="en-US" sz="2400" dirty="0">
              <a:solidFill>
                <a:srgbClr val="A5A5A5"/>
              </a:solidFill>
              <a:latin typeface="Arial"/>
              <a:cs typeface="Arial"/>
            </a:endParaRPr>
          </a:p>
          <a:p>
            <a:pPr>
              <a:tabLst>
                <a:tab pos="690563" algn="l"/>
                <a:tab pos="5486400" algn="l"/>
                <a:tab pos="6289675" algn="l"/>
              </a:tabLst>
            </a:pPr>
            <a:r>
              <a:rPr lang="en-US" sz="2400" b="1" dirty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  <a:t>	vaccination background	</a:t>
            </a:r>
            <a:r>
              <a:rPr lang="en-US" sz="2400" b="1" dirty="0">
                <a:solidFill>
                  <a:srgbClr val="5B9BD4"/>
                </a:solidFill>
                <a:latin typeface="Arial"/>
                <a:cs typeface="Arial"/>
              </a:rPr>
              <a:t>3</a:t>
            </a:r>
            <a: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  <a:t>	Pfizer’s vaccine trials</a:t>
            </a:r>
          </a:p>
          <a:p>
            <a:pPr>
              <a:tabLst>
                <a:tab pos="690563" algn="l"/>
                <a:tab pos="5486400" algn="l"/>
                <a:tab pos="6289675" algn="l"/>
              </a:tabLst>
            </a:pPr>
            <a: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  <a:t>	</a:t>
            </a:r>
          </a:p>
          <a:p>
            <a:pPr>
              <a:tabLst>
                <a:tab pos="690563" algn="l"/>
                <a:tab pos="5486400" algn="l"/>
                <a:tab pos="6289675" algn="l"/>
              </a:tabLst>
            </a:pPr>
            <a:r>
              <a:rPr lang="en-US" sz="2400" b="1" dirty="0">
                <a:solidFill>
                  <a:srgbClr val="5B9BD4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  <a:t>	COVID-19 cases in children	</a:t>
            </a:r>
            <a:r>
              <a:rPr lang="en-US" sz="2400" b="1" dirty="0">
                <a:solidFill>
                  <a:srgbClr val="5B9BD4"/>
                </a:solidFill>
                <a:latin typeface="Arial"/>
                <a:cs typeface="Arial"/>
              </a:rPr>
              <a:t>4</a:t>
            </a:r>
            <a: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  <a:t>	getting your child </a:t>
            </a:r>
            <a:b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  <a:t>			vaccinated</a:t>
            </a:r>
          </a:p>
          <a:p>
            <a:pPr>
              <a:tabLst>
                <a:tab pos="690563" algn="l"/>
                <a:tab pos="5486400" algn="l"/>
                <a:tab pos="6289675" algn="l"/>
              </a:tabLst>
            </a:pPr>
            <a:endParaRPr lang="is-IS" sz="2400" dirty="0">
              <a:solidFill>
                <a:srgbClr val="A5A5A5"/>
              </a:solidFill>
              <a:latin typeface="Arial"/>
              <a:cs typeface="Arial"/>
            </a:endParaRPr>
          </a:p>
          <a:p>
            <a:pPr>
              <a:tabLst>
                <a:tab pos="690563" algn="l"/>
                <a:tab pos="5486400" algn="l"/>
                <a:tab pos="6289675" algn="l"/>
              </a:tabLst>
            </a:pPr>
            <a:r>
              <a:rPr lang="en-US" sz="2400" dirty="0">
                <a:solidFill>
                  <a:srgbClr val="A5A5A5"/>
                </a:solidFill>
                <a:latin typeface="Arial"/>
                <a:cs typeface="Arial"/>
              </a:rPr>
              <a:t>			</a:t>
            </a:r>
          </a:p>
          <a:p>
            <a:pPr>
              <a:tabLst>
                <a:tab pos="690563" algn="l"/>
                <a:tab pos="5486400" algn="l"/>
                <a:tab pos="6289675" algn="l"/>
              </a:tabLst>
            </a:pPr>
            <a:endParaRPr lang="en-US" sz="2400" dirty="0">
              <a:solidFill>
                <a:srgbClr val="A5A5A5"/>
              </a:solidFill>
              <a:latin typeface="Arial"/>
              <a:cs typeface="Arial"/>
            </a:endParaRPr>
          </a:p>
          <a:p>
            <a:pPr>
              <a:tabLst>
                <a:tab pos="690563" algn="l"/>
                <a:tab pos="5486400" algn="l"/>
                <a:tab pos="6289675" algn="l"/>
              </a:tabLst>
            </a:pPr>
            <a:endParaRPr lang="en-US" sz="2400" dirty="0">
              <a:solidFill>
                <a:srgbClr val="A5A5A5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2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02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reasons to get your child vaccinated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20</a:t>
            </a:fld>
            <a:endParaRPr lang="en-US" dirty="0">
              <a:solidFill>
                <a:srgbClr val="A5A5A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42740" y="1243209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50577" y="3407453"/>
            <a:ext cx="339532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protecting your community 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Help to limit the chance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 future variants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Keep schools and businesses open and thriving by limiting spread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Rid the community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 the pandemic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870" y="3416602"/>
            <a:ext cx="339532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protecting your child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Limit preventable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illness including hospitalization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Limit time out of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in-person learning in school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Limit time out of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extra-curricular activities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9287" y="3407453"/>
            <a:ext cx="3602304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protecting your family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Limit spread to vulnerable family members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Grandparents</a:t>
            </a:r>
          </a:p>
          <a:p>
            <a:pPr marL="285750" lvl="2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Chronic Illness </a:t>
            </a:r>
          </a:p>
          <a:p>
            <a:pPr marL="285750" lvl="2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Cancer survivors or those being treated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78140" y="1243209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05" y="1143000"/>
            <a:ext cx="2013690" cy="2019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52" y="1143000"/>
            <a:ext cx="2019300" cy="2019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57" y="1143000"/>
            <a:ext cx="201369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Where can I get the vaccine?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21</a:t>
            </a:fld>
            <a:endParaRPr lang="en-US" dirty="0">
              <a:solidFill>
                <a:srgbClr val="A5A5A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14240" y="176402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7760" y="1668857"/>
            <a:ext cx="63271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NOVEMBER 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when the FDA issues EUA approval)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Dayton Children’s main campus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Children’s Plaza, Dayton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– Friday, 4:30 pm to 7:30 pm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Saturday, 9:00 am to noon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Dayton Children’s south campus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3333 West Tech Road, Springboro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and Thursday, 4:30 pm to 7:30 pm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7 and up can go anywhere teens and adults can 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gettheshot.coronavirus.ohio.gov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0FDACC5-FBF5-47E1-B483-E7D3D1D7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69" y="1850280"/>
            <a:ext cx="3686709" cy="36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Why can’t my child get the shot at school?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22</a:t>
            </a:fld>
            <a:endParaRPr lang="en-US" dirty="0">
              <a:solidFill>
                <a:srgbClr val="A5A5A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14240" y="1530103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26661" y="1946981"/>
            <a:ext cx="63271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15-minute wait and watch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distancing must be maintained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involvement and consent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should be present with a younger child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not always possible during the school day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as many shots as possible in a short period of time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4186A4D-F1E5-4C1D-B4F3-D8252FE63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569" y="1850280"/>
            <a:ext cx="3686709" cy="36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4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What else should I know?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23</a:t>
            </a:fld>
            <a:endParaRPr lang="en-US" dirty="0">
              <a:solidFill>
                <a:srgbClr val="A5A5A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14240" y="1395258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4162" y="1301987"/>
            <a:ext cx="67487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sheets are on our website - childrensdayton.org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mRNA vaccine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I get my child vaccinated and FAQs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child’s pediatrician if you have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the vaccination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honest - explain that shots can pinch or sting, but it won’t hurt for long.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Remind your child that vaccines can keep him or her healthy.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vaccination visit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distractions – ask them questions, tell a story, have them look at you and hold your hand.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Crying is okay – comfort your child and support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deep breaths with your child to help “blow out” the fear or 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vaccination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 your child for their bravery with hugs and smiles.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F0423F5-D3EC-4EB1-A1DC-6E198C78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69" y="1850280"/>
            <a:ext cx="3687750" cy="36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1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5406929"/>
            <a:ext cx="10179665" cy="735153"/>
          </a:xfrm>
        </p:spPr>
        <p:txBody>
          <a:bodyPr/>
          <a:lstStyle/>
          <a:p>
            <a:r>
              <a:rPr lang="en-US" sz="3600" dirty="0"/>
              <a:t>questions?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24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vaccines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3</a:t>
            </a:fld>
            <a:endParaRPr lang="en-US" dirty="0">
              <a:solidFill>
                <a:srgbClr val="A5A5A5"/>
              </a:solidFill>
            </a:endParaRPr>
          </a:p>
        </p:txBody>
      </p:sp>
      <p:pic>
        <p:nvPicPr>
          <p:cNvPr id="7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EDF2AA-768B-4E77-B0AD-669EC2FA0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0"/>
          <a:stretch/>
        </p:blipFill>
        <p:spPr bwMode="auto">
          <a:xfrm>
            <a:off x="887890" y="1347269"/>
            <a:ext cx="5208110" cy="5009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669C17-EA4C-438D-A6BD-05D708D29776}"/>
              </a:ext>
            </a:extLst>
          </p:cNvPr>
          <p:cNvCxnSpPr/>
          <p:nvPr/>
        </p:nvCxnSpPr>
        <p:spPr>
          <a:xfrm>
            <a:off x="1293729" y="136946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533367D-C711-4C6F-A99D-529125161267}"/>
              </a:ext>
            </a:extLst>
          </p:cNvPr>
          <p:cNvSpPr/>
          <p:nvPr/>
        </p:nvSpPr>
        <p:spPr>
          <a:xfrm>
            <a:off x="1724318" y="1347269"/>
            <a:ext cx="3866794" cy="338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things can be scary, especially when so much </a:t>
            </a:r>
            <a:b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unknown.</a:t>
            </a: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vaccination is not new – it has helped humans fight infectious diseases for centuries.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1A914-FDA1-4D86-9944-F5A2CCEACDF6}"/>
              </a:ext>
            </a:extLst>
          </p:cNvPr>
          <p:cNvSpPr/>
          <p:nvPr/>
        </p:nvSpPr>
        <p:spPr>
          <a:xfrm>
            <a:off x="887890" y="1347269"/>
            <a:ext cx="5208110" cy="5009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1496A0">
                      <a:shade val="30000"/>
                      <a:satMod val="115000"/>
                    </a:srgbClr>
                  </a:gs>
                  <a:gs pos="50000">
                    <a:srgbClr val="1496A0">
                      <a:shade val="67500"/>
                      <a:satMod val="115000"/>
                    </a:srgbClr>
                  </a:gs>
                  <a:gs pos="100000">
                    <a:srgbClr val="1496A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B54B1-BB55-4EFC-B0CA-17EF9A290F52}"/>
              </a:ext>
            </a:extLst>
          </p:cNvPr>
          <p:cNvSpPr txBox="1"/>
          <p:nvPr/>
        </p:nvSpPr>
        <p:spPr>
          <a:xfrm>
            <a:off x="1116613" y="1584187"/>
            <a:ext cx="508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diseases we’ve controlled: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B7F17-EF47-483C-AFC4-D45288EB18EF}"/>
              </a:ext>
            </a:extLst>
          </p:cNvPr>
          <p:cNvSpPr txBox="1"/>
          <p:nvPr/>
        </p:nvSpPr>
        <p:spPr>
          <a:xfrm>
            <a:off x="1116613" y="2022298"/>
            <a:ext cx="3780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(thanks to vaccines)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B0F60-F6B7-4E78-BEC6-4828693C3017}"/>
              </a:ext>
            </a:extLst>
          </p:cNvPr>
          <p:cNvSpPr txBox="1"/>
          <p:nvPr/>
        </p:nvSpPr>
        <p:spPr>
          <a:xfrm>
            <a:off x="1116612" y="2682260"/>
            <a:ext cx="2631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Tetanus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A and B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 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(German measles)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Meningitis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B0713-5673-482F-82EC-C6293A4776A6}"/>
              </a:ext>
            </a:extLst>
          </p:cNvPr>
          <p:cNvSpPr txBox="1"/>
          <p:nvPr/>
        </p:nvSpPr>
        <p:spPr>
          <a:xfrm>
            <a:off x="3748429" y="2682260"/>
            <a:ext cx="2112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Whooping cough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Rotavirus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Mumps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Chickenpox</a:t>
            </a:r>
          </a:p>
          <a:p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Diphtheria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8EF2-7212-45DC-B706-188D0E451E59}"/>
              </a:ext>
            </a:extLst>
          </p:cNvPr>
          <p:cNvSpPr/>
          <p:nvPr/>
        </p:nvSpPr>
        <p:spPr>
          <a:xfrm>
            <a:off x="7105709" y="1347269"/>
            <a:ext cx="3866794" cy="338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things can be scary, especially when so much </a:t>
            </a:r>
            <a:b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unknown.</a:t>
            </a: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vaccination is not new – it has helped humans fight infectious diseases for centuries.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A7865D-688B-49FE-9141-D755F8F16D10}"/>
              </a:ext>
            </a:extLst>
          </p:cNvPr>
          <p:cNvCxnSpPr/>
          <p:nvPr/>
        </p:nvCxnSpPr>
        <p:spPr>
          <a:xfrm>
            <a:off x="6675120" y="1369460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373247-13D0-4F8C-B245-1F6D1A3F01D9}"/>
              </a:ext>
            </a:extLst>
          </p:cNvPr>
          <p:cNvSpPr txBox="1"/>
          <p:nvPr/>
        </p:nvSpPr>
        <p:spPr>
          <a:xfrm>
            <a:off x="1116612" y="5689474"/>
            <a:ext cx="508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add COVID-19 to the list.</a:t>
            </a:r>
          </a:p>
        </p:txBody>
      </p:sp>
    </p:spTree>
    <p:extLst>
      <p:ext uri="{BB962C8B-B14F-4D97-AF65-F5344CB8AC3E}">
        <p14:creationId xmlns:p14="http://schemas.microsoft.com/office/powerpoint/2010/main" val="366405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6" y="189887"/>
            <a:ext cx="11304114" cy="735153"/>
          </a:xfrm>
        </p:spPr>
        <p:txBody>
          <a:bodyPr/>
          <a:lstStyle/>
          <a:p>
            <a:r>
              <a:rPr lang="en-US" sz="3600" dirty="0"/>
              <a:t>mRNA vaccines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7302" y="1149362"/>
            <a:ext cx="6995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stands for messenger.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is like a blueprint that tells your cells how to make proteins.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 vaccines duplicate the instructions for making the COVID-19 spike – just the spike.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body’s cells make more spikes.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immune system makes antibodies to kill the spikes, which is sometimes why you feel a little sick after a vaccination – it’s a good immune response!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your body has a system in place to kill the COVID-19 virus faster than it would if your body was experiencing it for the first time.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A5A5A5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97694" y="999460"/>
            <a:ext cx="0" cy="5356891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4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3B793-4B67-44B5-A1F0-EB48E44FB1A5}"/>
              </a:ext>
            </a:extLst>
          </p:cNvPr>
          <p:cNvSpPr/>
          <p:nvPr/>
        </p:nvSpPr>
        <p:spPr>
          <a:xfrm>
            <a:off x="1878419" y="2197395"/>
            <a:ext cx="687572" cy="34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A80C5308-8543-4A80-B66F-84B0D1BB5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2" r="685" b="27678"/>
          <a:stretch/>
        </p:blipFill>
        <p:spPr bwMode="auto">
          <a:xfrm>
            <a:off x="635371" y="4073524"/>
            <a:ext cx="1232923" cy="21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9F36023A-7E82-46D4-B512-0AA42EAB1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5" t="12054" r="16051" b="26200"/>
          <a:stretch/>
        </p:blipFill>
        <p:spPr bwMode="auto">
          <a:xfrm>
            <a:off x="2130196" y="3590753"/>
            <a:ext cx="1811535" cy="16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A7A2A2E9-804E-46F6-A915-4224EB9F9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11966" r="43713" b="26882"/>
          <a:stretch/>
        </p:blipFill>
        <p:spPr bwMode="auto">
          <a:xfrm>
            <a:off x="3123945" y="1700802"/>
            <a:ext cx="1195768" cy="16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D2FEDCF1-A36B-4B71-A674-90E6849EF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 r="62858" b="25857"/>
          <a:stretch/>
        </p:blipFill>
        <p:spPr bwMode="auto">
          <a:xfrm>
            <a:off x="419661" y="1275715"/>
            <a:ext cx="2302266" cy="14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D8F4D2-6012-4C54-8029-6A4FD5D491F5}"/>
              </a:ext>
            </a:extLst>
          </p:cNvPr>
          <p:cNvSpPr/>
          <p:nvPr/>
        </p:nvSpPr>
        <p:spPr>
          <a:xfrm>
            <a:off x="2367516" y="1658679"/>
            <a:ext cx="439478" cy="33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7501545E-159D-4575-A42D-A8054348D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24077" r="39252" b="67538"/>
          <a:stretch/>
        </p:blipFill>
        <p:spPr bwMode="auto">
          <a:xfrm rot="2111688">
            <a:off x="2702359" y="1948583"/>
            <a:ext cx="587250" cy="2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152D8F8E-E960-42D1-B939-520FC4EEE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24077" r="39252" b="67538"/>
          <a:stretch/>
        </p:blipFill>
        <p:spPr bwMode="auto">
          <a:xfrm rot="6110425">
            <a:off x="3411770" y="3515662"/>
            <a:ext cx="761769" cy="3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A004E1DC-E5EB-4FFA-BA93-5D6DD1254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24077" r="39252" b="67538"/>
          <a:stretch/>
        </p:blipFill>
        <p:spPr bwMode="auto">
          <a:xfrm rot="7923951">
            <a:off x="1699369" y="4688942"/>
            <a:ext cx="645110" cy="2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EC223F-7A6F-47A2-9116-BB0938A3F429}"/>
              </a:ext>
            </a:extLst>
          </p:cNvPr>
          <p:cNvSpPr/>
          <p:nvPr/>
        </p:nvSpPr>
        <p:spPr bwMode="auto">
          <a:xfrm>
            <a:off x="4841474" y="999592"/>
            <a:ext cx="2020054" cy="276124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how it works</a:t>
            </a:r>
            <a:endParaRPr kumimoji="0" lang="en-US" sz="13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9CBF05-CC80-4B07-97C2-DE2941C061F3}"/>
              </a:ext>
            </a:extLst>
          </p:cNvPr>
          <p:cNvSpPr/>
          <p:nvPr/>
        </p:nvSpPr>
        <p:spPr>
          <a:xfrm>
            <a:off x="4083154" y="1824833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37B7ED-C7FC-4911-B3D6-4359C764E3DA}"/>
              </a:ext>
            </a:extLst>
          </p:cNvPr>
          <p:cNvSpPr/>
          <p:nvPr/>
        </p:nvSpPr>
        <p:spPr>
          <a:xfrm>
            <a:off x="3608681" y="4130809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898E3B-ACD3-47AE-9392-E58B2E079EDD}"/>
              </a:ext>
            </a:extLst>
          </p:cNvPr>
          <p:cNvSpPr/>
          <p:nvPr/>
        </p:nvSpPr>
        <p:spPr>
          <a:xfrm>
            <a:off x="397512" y="5067044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83F92C-C025-4289-BFAB-3ED31E591B9A}"/>
              </a:ext>
            </a:extLst>
          </p:cNvPr>
          <p:cNvSpPr/>
          <p:nvPr/>
        </p:nvSpPr>
        <p:spPr>
          <a:xfrm>
            <a:off x="533662" y="5365879"/>
            <a:ext cx="1346530" cy="77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9D4360-0474-453D-B296-B808802CFAFC}"/>
              </a:ext>
            </a:extLst>
          </p:cNvPr>
          <p:cNvSpPr/>
          <p:nvPr/>
        </p:nvSpPr>
        <p:spPr>
          <a:xfrm>
            <a:off x="1837207" y="3736981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6" y="189887"/>
            <a:ext cx="11304114" cy="735153"/>
          </a:xfrm>
        </p:spPr>
        <p:txBody>
          <a:bodyPr/>
          <a:lstStyle/>
          <a:p>
            <a:r>
              <a:rPr lang="en-US" sz="3600" dirty="0"/>
              <a:t>mRNA vaccines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7302" y="1149362"/>
            <a:ext cx="6995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Researchers have been working with mRNA vaccines for decades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just the first time they have been used on the mass market.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ancer research has used mRNA to trigger the immune system to target specific cancer cells.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 cannot do any damage.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destroyed shortly after entry.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can’t change your DNA.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spike protein is not alive.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cannot give you COVID-19.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safe and effective way to vaccinate.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A5A5A5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97694" y="999460"/>
            <a:ext cx="0" cy="5356891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5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3B793-4B67-44B5-A1F0-EB48E44FB1A5}"/>
              </a:ext>
            </a:extLst>
          </p:cNvPr>
          <p:cNvSpPr/>
          <p:nvPr/>
        </p:nvSpPr>
        <p:spPr>
          <a:xfrm>
            <a:off x="1878419" y="2197395"/>
            <a:ext cx="687572" cy="34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A80C5308-8543-4A80-B66F-84B0D1BB5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2" r="685" b="27678"/>
          <a:stretch/>
        </p:blipFill>
        <p:spPr bwMode="auto">
          <a:xfrm>
            <a:off x="635371" y="4073524"/>
            <a:ext cx="1232923" cy="21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9F36023A-7E82-46D4-B512-0AA42EAB1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5" t="12054" r="16051" b="26200"/>
          <a:stretch/>
        </p:blipFill>
        <p:spPr bwMode="auto">
          <a:xfrm>
            <a:off x="2130196" y="3590753"/>
            <a:ext cx="1811535" cy="16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A7A2A2E9-804E-46F6-A915-4224EB9F9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11966" r="43713" b="26882"/>
          <a:stretch/>
        </p:blipFill>
        <p:spPr bwMode="auto">
          <a:xfrm>
            <a:off x="3123945" y="1700802"/>
            <a:ext cx="1195768" cy="16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D2FEDCF1-A36B-4B71-A674-90E6849EF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 r="62858" b="25857"/>
          <a:stretch/>
        </p:blipFill>
        <p:spPr bwMode="auto">
          <a:xfrm>
            <a:off x="419661" y="1275715"/>
            <a:ext cx="2302266" cy="14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D8F4D2-6012-4C54-8029-6A4FD5D491F5}"/>
              </a:ext>
            </a:extLst>
          </p:cNvPr>
          <p:cNvSpPr/>
          <p:nvPr/>
        </p:nvSpPr>
        <p:spPr>
          <a:xfrm>
            <a:off x="2367516" y="1658679"/>
            <a:ext cx="439478" cy="33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7501545E-159D-4575-A42D-A8054348D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24077" r="39252" b="67538"/>
          <a:stretch/>
        </p:blipFill>
        <p:spPr bwMode="auto">
          <a:xfrm rot="2111688">
            <a:off x="2702359" y="1948583"/>
            <a:ext cx="587250" cy="2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152D8F8E-E960-42D1-B939-520FC4EEE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24077" r="39252" b="67538"/>
          <a:stretch/>
        </p:blipFill>
        <p:spPr bwMode="auto">
          <a:xfrm rot="6110425">
            <a:off x="3411770" y="3515662"/>
            <a:ext cx="761769" cy="3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11 Things to Know About mRNA Vaccines for COVID-19 | Benaroya Research  Institute">
            <a:extLst>
              <a:ext uri="{FF2B5EF4-FFF2-40B4-BE49-F238E27FC236}">
                <a16:creationId xmlns:a16="http://schemas.microsoft.com/office/drawing/2014/main" id="{A004E1DC-E5EB-4FFA-BA93-5D6DD1254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24077" r="39252" b="67538"/>
          <a:stretch/>
        </p:blipFill>
        <p:spPr bwMode="auto">
          <a:xfrm rot="7923951">
            <a:off x="1699369" y="4688942"/>
            <a:ext cx="645110" cy="2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EC223F-7A6F-47A2-9116-BB0938A3F429}"/>
              </a:ext>
            </a:extLst>
          </p:cNvPr>
          <p:cNvSpPr/>
          <p:nvPr/>
        </p:nvSpPr>
        <p:spPr bwMode="auto">
          <a:xfrm>
            <a:off x="4841474" y="999592"/>
            <a:ext cx="2020054" cy="276124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important facts</a:t>
            </a:r>
            <a:endParaRPr kumimoji="0" lang="en-US" sz="13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9CBF05-CC80-4B07-97C2-DE2941C061F3}"/>
              </a:ext>
            </a:extLst>
          </p:cNvPr>
          <p:cNvSpPr/>
          <p:nvPr/>
        </p:nvSpPr>
        <p:spPr>
          <a:xfrm>
            <a:off x="4083154" y="1824833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37B7ED-C7FC-4911-B3D6-4359C764E3DA}"/>
              </a:ext>
            </a:extLst>
          </p:cNvPr>
          <p:cNvSpPr/>
          <p:nvPr/>
        </p:nvSpPr>
        <p:spPr>
          <a:xfrm>
            <a:off x="3608681" y="4130809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898E3B-ACD3-47AE-9392-E58B2E079EDD}"/>
              </a:ext>
            </a:extLst>
          </p:cNvPr>
          <p:cNvSpPr/>
          <p:nvPr/>
        </p:nvSpPr>
        <p:spPr>
          <a:xfrm>
            <a:off x="397512" y="5067044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83F92C-C025-4289-BFAB-3ED31E591B9A}"/>
              </a:ext>
            </a:extLst>
          </p:cNvPr>
          <p:cNvSpPr/>
          <p:nvPr/>
        </p:nvSpPr>
        <p:spPr>
          <a:xfrm>
            <a:off x="533662" y="5365879"/>
            <a:ext cx="1346530" cy="77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9D4360-0474-453D-B296-B808802CFAFC}"/>
              </a:ext>
            </a:extLst>
          </p:cNvPr>
          <p:cNvSpPr/>
          <p:nvPr/>
        </p:nvSpPr>
        <p:spPr>
          <a:xfrm>
            <a:off x="1837207" y="3736981"/>
            <a:ext cx="470759" cy="4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5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5406929"/>
            <a:ext cx="10179665" cy="735153"/>
          </a:xfrm>
        </p:spPr>
        <p:txBody>
          <a:bodyPr/>
          <a:lstStyle/>
          <a:p>
            <a:r>
              <a:rPr lang="en-US" sz="3600" dirty="0"/>
              <a:t>COVID-19 cases in children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6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2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6" y="189887"/>
            <a:ext cx="11304114" cy="735153"/>
          </a:xfrm>
        </p:spPr>
        <p:txBody>
          <a:bodyPr/>
          <a:lstStyle/>
          <a:p>
            <a:r>
              <a:rPr lang="en-US" sz="3600" dirty="0"/>
              <a:t>how common is COVID-19 infection in children?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19357" y="2005988"/>
            <a:ext cx="37025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more contagious delta variant, COVID-19 is now a disease that impacts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September, we saw a record surge of cases in children.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was higher than the surge we saw in the winter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variants could be even more dangerous to children, as the virus looks for unprotected hosts.</a:t>
            </a:r>
            <a:endParaRPr lang="en-US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A5A5A5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797800" y="1347269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7</a:t>
            </a:fld>
            <a:endParaRPr lang="en-US" dirty="0">
              <a:solidFill>
                <a:srgbClr val="A5A5A5"/>
              </a:solidFill>
            </a:endParaRPr>
          </a:p>
        </p:txBody>
      </p:sp>
      <p:pic>
        <p:nvPicPr>
          <p:cNvPr id="7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C6EF162-BB5E-4658-A013-F84C654E1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58" y="1358689"/>
            <a:ext cx="6809953" cy="4511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8C73EE-C6B5-4486-866C-5D561D15D938}"/>
              </a:ext>
            </a:extLst>
          </p:cNvPr>
          <p:cNvSpPr/>
          <p:nvPr/>
        </p:nvSpPr>
        <p:spPr bwMode="auto">
          <a:xfrm>
            <a:off x="7919357" y="1358689"/>
            <a:ext cx="3702595" cy="349609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United States </a:t>
            </a:r>
            <a:endParaRPr kumimoji="0" lang="en-US" sz="13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6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6" y="136525"/>
            <a:ext cx="11215871" cy="788516"/>
          </a:xfrm>
        </p:spPr>
        <p:txBody>
          <a:bodyPr/>
          <a:lstStyle/>
          <a:p>
            <a:r>
              <a:rPr lang="en-US" sz="3600" dirty="0"/>
              <a:t>how common is COVID-19 infection in children?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8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6029F7-12A8-4958-958C-5EF39E597958}"/>
              </a:ext>
            </a:extLst>
          </p:cNvPr>
          <p:cNvSpPr/>
          <p:nvPr/>
        </p:nvSpPr>
        <p:spPr bwMode="auto">
          <a:xfrm>
            <a:off x="984396" y="1088132"/>
            <a:ext cx="5026787" cy="382163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ccording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 to the American Academy of Pediatrics:</a:t>
            </a:r>
            <a:endParaRPr kumimoji="0" lang="en-US" sz="13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E22A9-86AC-4F64-B494-AF0C19BD4C8A}"/>
              </a:ext>
            </a:extLst>
          </p:cNvPr>
          <p:cNvSpPr txBox="1"/>
          <p:nvPr/>
        </p:nvSpPr>
        <p:spPr>
          <a:xfrm>
            <a:off x="1075410" y="4614380"/>
            <a:ext cx="10440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1/4 of all the COVID-19 cases in the country are in children.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(24.8% as of October 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only make up about 1/5 of the population.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(22.2%)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1DA5A3-9A48-4513-8517-6880BD1F07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25" y="2175287"/>
            <a:ext cx="1988917" cy="19889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192370-586B-4DC5-8CA2-D8A66F8C92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19" y="2170782"/>
            <a:ext cx="1988917" cy="19889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515E15-CD64-4BA3-A9F6-4C567F54D0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69" y="2166661"/>
            <a:ext cx="1988917" cy="19889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EF6B35-3D4C-413F-A694-37BCF37EBA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22" y="2192539"/>
            <a:ext cx="1988917" cy="19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899A-F576-41A9-8102-607F17A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189887"/>
            <a:ext cx="10179665" cy="735153"/>
          </a:xfrm>
        </p:spPr>
        <p:txBody>
          <a:bodyPr/>
          <a:lstStyle/>
          <a:p>
            <a:r>
              <a:rPr lang="en-US" sz="3600" dirty="0"/>
              <a:t>how sick do children get?</a:t>
            </a:r>
            <a:endParaRPr lang="en-US" sz="3600" i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282544-BB03-4C3B-A9C4-3A8767C1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1" cy="365125"/>
          </a:xfrm>
        </p:spPr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dayton children’s </a:t>
            </a:r>
            <a:fld id="{B05EB6F5-AE01-404B-8695-7AF4CE3C071C}" type="slidenum">
              <a:rPr lang="en-US" smtClean="0">
                <a:solidFill>
                  <a:srgbClr val="A5A5A5"/>
                </a:solidFill>
              </a:rPr>
              <a:pPr/>
              <a:t>9</a:t>
            </a:fld>
            <a:endParaRPr lang="en-US" dirty="0">
              <a:solidFill>
                <a:srgbClr val="A5A5A5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E5EB9-622D-4F15-92B3-E07CF2C4D313}"/>
              </a:ext>
            </a:extLst>
          </p:cNvPr>
          <p:cNvCxnSpPr/>
          <p:nvPr/>
        </p:nvCxnSpPr>
        <p:spPr>
          <a:xfrm>
            <a:off x="8610600" y="1347269"/>
            <a:ext cx="0" cy="4597794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84AE90-AB23-4220-9DB4-654123D738E7}"/>
              </a:ext>
            </a:extLst>
          </p:cNvPr>
          <p:cNvSpPr/>
          <p:nvPr/>
        </p:nvSpPr>
        <p:spPr>
          <a:xfrm>
            <a:off x="8710868" y="1347269"/>
            <a:ext cx="30439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 2% of children with COVID-19 in Ohio have had to be hospitalized.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delta variant has caused a recent surge.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September, more children had to be hospitalized than any month prior.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is trending lower.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B6D5D7-F167-4E4A-B8CC-FFE03AE0B93D}"/>
              </a:ext>
            </a:extLst>
          </p:cNvPr>
          <p:cNvSpPr/>
          <p:nvPr/>
        </p:nvSpPr>
        <p:spPr>
          <a:xfrm>
            <a:off x="92021" y="1275907"/>
            <a:ext cx="8418305" cy="1290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A27A6-EA91-422B-B87C-13FF80CE2449}"/>
              </a:ext>
            </a:extLst>
          </p:cNvPr>
          <p:cNvSpPr/>
          <p:nvPr/>
        </p:nvSpPr>
        <p:spPr bwMode="auto">
          <a:xfrm>
            <a:off x="984396" y="1088133"/>
            <a:ext cx="1698419" cy="329542"/>
          </a:xfrm>
          <a:prstGeom prst="rect">
            <a:avLst/>
          </a:prstGeom>
          <a:solidFill>
            <a:srgbClr val="E688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hospitalizations</a:t>
            </a:r>
            <a:endParaRPr kumimoji="0" lang="en-US" sz="13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01863A-7EFA-45D1-A30B-EBF71F631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" r="2390"/>
          <a:stretch/>
        </p:blipFill>
        <p:spPr>
          <a:xfrm>
            <a:off x="216566" y="2458528"/>
            <a:ext cx="8169214" cy="28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9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4"/>
      </a:accent1>
      <a:accent2>
        <a:srgbClr val="EC7D31"/>
      </a:accent2>
      <a:accent3>
        <a:srgbClr val="A5A5A5"/>
      </a:accent3>
      <a:accent4>
        <a:srgbClr val="B686B8"/>
      </a:accent4>
      <a:accent5>
        <a:srgbClr val="5B9BD5"/>
      </a:accent5>
      <a:accent6>
        <a:srgbClr val="AAAC3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31405</TotalTime>
  <Words>1632</Words>
  <Application>Microsoft Office PowerPoint</Application>
  <PresentationFormat>Widescreen</PresentationFormat>
  <Paragraphs>254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Open Sans</vt:lpstr>
      <vt:lpstr>Office Theme</vt:lpstr>
      <vt:lpstr>PowerPoint Presentation</vt:lpstr>
      <vt:lpstr>agenda</vt:lpstr>
      <vt:lpstr>vaccines</vt:lpstr>
      <vt:lpstr>mRNA vaccines</vt:lpstr>
      <vt:lpstr>mRNA vaccines</vt:lpstr>
      <vt:lpstr>COVID-19 cases in children</vt:lpstr>
      <vt:lpstr>how common is COVID-19 infection in children?</vt:lpstr>
      <vt:lpstr>how common is COVID-19 infection in children?</vt:lpstr>
      <vt:lpstr>how sick do children get?</vt:lpstr>
      <vt:lpstr>how sick do children get?</vt:lpstr>
      <vt:lpstr>how sick do children get?</vt:lpstr>
      <vt:lpstr>Pfizer’s vaccine trials</vt:lpstr>
      <vt:lpstr>vaccine trials in children ages 5-11</vt:lpstr>
      <vt:lpstr>Is the COVID vaccine safe?</vt:lpstr>
      <vt:lpstr>Does the COVID vaccine work?</vt:lpstr>
      <vt:lpstr>side effects of the vaccine in children 5-11</vt:lpstr>
      <vt:lpstr>side effects of the vaccine in children 5-11</vt:lpstr>
      <vt:lpstr>vaccine combinations</vt:lpstr>
      <vt:lpstr>should I get my child vaccinated?</vt:lpstr>
      <vt:lpstr>reasons to get your child vaccinated</vt:lpstr>
      <vt:lpstr>Where can I get the vaccine?</vt:lpstr>
      <vt:lpstr>Why can’t my child get the shot at school?</vt:lpstr>
      <vt:lpstr>What else should I know?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Davis</dc:creator>
  <cp:lastModifiedBy>Stacy Porter</cp:lastModifiedBy>
  <cp:revision>668</cp:revision>
  <cp:lastPrinted>2021-08-09T19:14:19Z</cp:lastPrinted>
  <dcterms:created xsi:type="dcterms:W3CDTF">2020-08-12T17:40:29Z</dcterms:created>
  <dcterms:modified xsi:type="dcterms:W3CDTF">2021-10-19T16:07:39Z</dcterms:modified>
</cp:coreProperties>
</file>